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337" r:id="rId4"/>
    <p:sldId id="338" r:id="rId5"/>
    <p:sldId id="339" r:id="rId6"/>
    <p:sldId id="340" r:id="rId7"/>
    <p:sldId id="341" r:id="rId8"/>
    <p:sldId id="342" r:id="rId9"/>
    <p:sldId id="336" r:id="rId10"/>
    <p:sldId id="343" r:id="rId11"/>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1B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A111915-BE36-4E01-A7E5-04B1672EAD32}" styleName="Светлый стиль 2 - акцент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5969" autoAdjust="0"/>
  </p:normalViewPr>
  <p:slideViewPr>
    <p:cSldViewPr snapToGrid="0" snapToObjects="1">
      <p:cViewPr>
        <p:scale>
          <a:sx n="100" d="100"/>
          <a:sy n="100" d="100"/>
        </p:scale>
        <p:origin x="-480" y="11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5AA039-F972-2D4D-97AE-3BC49326C613}" type="datetimeFigureOut">
              <a:rPr lang="ru-RU" smtClean="0"/>
              <a:pPr/>
              <a:t>13.02.2020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655E50-AD37-9348-804F-2BC156D5218C}" type="slidenum">
              <a:rPr lang="ru-RU" smtClean="0"/>
              <a:pPr/>
              <a:t>‹#›</a:t>
            </a:fld>
            <a:endParaRPr lang="ru-RU"/>
          </a:p>
        </p:txBody>
      </p:sp>
    </p:spTree>
    <p:extLst>
      <p:ext uri="{BB962C8B-B14F-4D97-AF65-F5344CB8AC3E}">
        <p14:creationId xmlns:p14="http://schemas.microsoft.com/office/powerpoint/2010/main" xmlns="" val="138577695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8655E50-AD37-9348-804F-2BC156D5218C}" type="slidenum">
              <a:rPr lang="ru-RU" smtClean="0"/>
              <a:pPr/>
              <a:t>9</a:t>
            </a:fld>
            <a:endParaRPr lang="ru-RU"/>
          </a:p>
        </p:txBody>
      </p:sp>
    </p:spTree>
    <p:extLst>
      <p:ext uri="{BB962C8B-B14F-4D97-AF65-F5344CB8AC3E}">
        <p14:creationId xmlns:p14="http://schemas.microsoft.com/office/powerpoint/2010/main" xmlns="" val="2201463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8655E50-AD37-9348-804F-2BC156D5218C}" type="slidenum">
              <a:rPr lang="ru-RU" smtClean="0"/>
              <a:pPr/>
              <a:t>10</a:t>
            </a:fld>
            <a:endParaRPr lang="ru-RU"/>
          </a:p>
        </p:txBody>
      </p:sp>
    </p:spTree>
    <p:extLst>
      <p:ext uri="{BB962C8B-B14F-4D97-AF65-F5344CB8AC3E}">
        <p14:creationId xmlns:p14="http://schemas.microsoft.com/office/powerpoint/2010/main" xmlns="" val="2201463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685800" y="2130425"/>
            <a:ext cx="7772400" cy="1470025"/>
          </a:xfrm>
        </p:spPr>
        <p:txBody>
          <a:bodyPr/>
          <a:lstStyle/>
          <a:p>
            <a:r>
              <a:rPr lang="en-US"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Образец подзаголовка</a:t>
            </a:r>
            <a:endParaRPr lang="ru-RU"/>
          </a:p>
        </p:txBody>
      </p:sp>
      <p:sp>
        <p:nvSpPr>
          <p:cNvPr id="4" name="Дата 3"/>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1544121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803925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en-US"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2287926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Содержимое 2"/>
          <p:cNvSpPr>
            <a:spLocks noGrp="1"/>
          </p:cNvSpPr>
          <p:nvPr>
            <p:ph idx="1"/>
          </p:nvPr>
        </p:nvSpPr>
        <p:spPr/>
        <p:txBody>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3107389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p:cNvSpPr>
          <p:nvPr>
            <p:ph type="title"/>
          </p:nvPr>
        </p:nvSpPr>
        <p:spPr>
          <a:xfrm>
            <a:off x="722313" y="4406900"/>
            <a:ext cx="7772400" cy="1362075"/>
          </a:xfrm>
        </p:spPr>
        <p:txBody>
          <a:bodyPr anchor="t"/>
          <a:lstStyle>
            <a:lvl1pPr algn="l">
              <a:defRPr sz="4000" b="1" cap="all"/>
            </a:lvl1pPr>
          </a:lstStyle>
          <a:p>
            <a:r>
              <a:rPr lang="en-US"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Образец текста</a:t>
            </a:r>
          </a:p>
        </p:txBody>
      </p:sp>
      <p:sp>
        <p:nvSpPr>
          <p:cNvPr id="4" name="Дата 3"/>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1628610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5" name="Дата 4"/>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3284342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lvl1pPr>
              <a:defRPr/>
            </a:lvl1pPr>
          </a:lstStyle>
          <a:p>
            <a:r>
              <a:rPr lang="en-US"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7" name="Дата 6"/>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718521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Дата 2"/>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283712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3840824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57200" y="273050"/>
            <a:ext cx="3008313" cy="1162050"/>
          </a:xfrm>
        </p:spPr>
        <p:txBody>
          <a:bodyPr anchor="b"/>
          <a:lstStyle>
            <a:lvl1pPr algn="l">
              <a:defRPr sz="2000" b="1"/>
            </a:lvl1pPr>
          </a:lstStyle>
          <a:p>
            <a:r>
              <a:rPr lang="en-US"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Дата 4"/>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2503843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2288" y="4800600"/>
            <a:ext cx="5486400" cy="566738"/>
          </a:xfrm>
        </p:spPr>
        <p:txBody>
          <a:bodyPr anchor="b"/>
          <a:lstStyle>
            <a:lvl1pPr algn="l">
              <a:defRPr sz="2000" b="1"/>
            </a:lvl1pPr>
          </a:lstStyle>
          <a:p>
            <a:r>
              <a:rPr lang="en-US"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Образец текста</a:t>
            </a:r>
          </a:p>
        </p:txBody>
      </p:sp>
      <p:sp>
        <p:nvSpPr>
          <p:cNvPr id="5" name="Дата 4"/>
          <p:cNvSpPr>
            <a:spLocks noGrp="1"/>
          </p:cNvSpPr>
          <p:nvPr>
            <p:ph type="dt" sz="half" idx="10"/>
          </p:nvPr>
        </p:nvSpPr>
        <p:spPr/>
        <p:txBody>
          <a:bodyPr/>
          <a:lstStyle/>
          <a:p>
            <a:fld id="{3913BC17-3DDE-9A42-9832-59007DBD1D09}" type="datetimeFigureOut">
              <a:rPr lang="ru-RU" smtClean="0"/>
              <a:pPr/>
              <a:t>13.02.2020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238763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13BC17-3DDE-9A42-9832-59007DBD1D09}" type="datetimeFigureOut">
              <a:rPr lang="ru-RU" smtClean="0"/>
              <a:pPr/>
              <a:t>13.02.2020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0176AA-0FC5-F34C-8F04-4F5267691CB2}" type="slidenum">
              <a:rPr lang="ru-RU" smtClean="0"/>
              <a:pPr/>
              <a:t>‹#›</a:t>
            </a:fld>
            <a:endParaRPr lang="ru-RU"/>
          </a:p>
        </p:txBody>
      </p:sp>
    </p:spTree>
    <p:extLst>
      <p:ext uri="{BB962C8B-B14F-4D97-AF65-F5344CB8AC3E}">
        <p14:creationId xmlns:p14="http://schemas.microsoft.com/office/powerpoint/2010/main" xmlns="" val="1941334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Изображение 22" descr="shutterstock_707503481.jpg"/>
          <p:cNvPicPr>
            <a:picLocks noChangeAspect="1"/>
          </p:cNvPicPr>
          <p:nvPr/>
        </p:nvPicPr>
        <p:blipFill>
          <a:blip r:embed="rId2">
            <a:alphaModFix amt="84000"/>
            <a:extLst>
              <a:ext uri="{28A0092B-C50C-407E-A947-70E740481C1C}">
                <a14:useLocalDpi xmlns:a14="http://schemas.microsoft.com/office/drawing/2010/main" xmlns="" val="0"/>
              </a:ext>
            </a:extLst>
          </a:blip>
          <a:stretch>
            <a:fillRect/>
          </a:stretch>
        </p:blipFill>
        <p:spPr>
          <a:xfrm>
            <a:off x="0" y="-1103033"/>
            <a:ext cx="9144000" cy="6274128"/>
          </a:xfrm>
          <a:prstGeom prst="rect">
            <a:avLst/>
          </a:prstGeom>
        </p:spPr>
      </p:pic>
      <p:cxnSp>
        <p:nvCxnSpPr>
          <p:cNvPr id="26" name="Прямая соединительная линия 25"/>
          <p:cNvCxnSpPr/>
          <p:nvPr/>
        </p:nvCxnSpPr>
        <p:spPr>
          <a:xfrm>
            <a:off x="338125"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pic>
        <p:nvPicPr>
          <p:cNvPr id="4" name="Изображение 10" descr="mbs_logo.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93075" y="345537"/>
            <a:ext cx="1907026" cy="577662"/>
          </a:xfrm>
          <a:prstGeom prst="rect">
            <a:avLst/>
          </a:prstGeom>
        </p:spPr>
      </p:pic>
      <p:sp>
        <p:nvSpPr>
          <p:cNvPr id="9" name="Прямоугольник 8"/>
          <p:cNvSpPr/>
          <p:nvPr/>
        </p:nvSpPr>
        <p:spPr>
          <a:xfrm>
            <a:off x="1308313" y="4463209"/>
            <a:ext cx="7362839" cy="707886"/>
          </a:xfrm>
          <a:prstGeom prst="rect">
            <a:avLst/>
          </a:prstGeom>
        </p:spPr>
        <p:txBody>
          <a:bodyPr wrap="square">
            <a:spAutoFit/>
          </a:bodyPr>
          <a:lstStyle/>
          <a:p>
            <a:pPr algn="r"/>
            <a:r>
              <a:rPr lang="ru-RU" sz="2000" dirty="0" smtClean="0">
                <a:solidFill>
                  <a:srgbClr val="D31B00"/>
                </a:solidFill>
                <a:latin typeface="Arial" panose="020B0604020202020204" pitchFamily="34" charset="0"/>
                <a:ea typeface="Tahoma" pitchFamily="34" charset="0"/>
                <a:cs typeface="Arial" panose="020B0604020202020204" pitchFamily="34" charset="0"/>
              </a:rPr>
              <a:t>САЛОН КРАСОТЫ</a:t>
            </a:r>
            <a:br>
              <a:rPr lang="ru-RU" sz="2000" dirty="0" smtClean="0">
                <a:solidFill>
                  <a:srgbClr val="D31B00"/>
                </a:solidFill>
                <a:latin typeface="Arial" panose="020B0604020202020204" pitchFamily="34" charset="0"/>
                <a:ea typeface="Tahoma" pitchFamily="34" charset="0"/>
                <a:cs typeface="Arial" panose="020B0604020202020204" pitchFamily="34" charset="0"/>
              </a:rPr>
            </a:br>
            <a:endParaRPr lang="ru-RU" sz="2000" dirty="0">
              <a:solidFill>
                <a:srgbClr val="D31B00"/>
              </a:solidFill>
              <a:latin typeface="Arial" panose="020B0604020202020204" pitchFamily="34" charset="0"/>
              <a:ea typeface="Tahoma" pitchFamily="34" charset="0"/>
              <a:cs typeface="Arial" panose="020B0604020202020204" pitchFamily="34" charset="0"/>
            </a:endParaRPr>
          </a:p>
        </p:txBody>
      </p:sp>
      <p:sp>
        <p:nvSpPr>
          <p:cNvPr id="10" name="Прямоугольник 9"/>
          <p:cNvSpPr/>
          <p:nvPr/>
        </p:nvSpPr>
        <p:spPr>
          <a:xfrm>
            <a:off x="1050587" y="5051140"/>
            <a:ext cx="7598849" cy="1077218"/>
          </a:xfrm>
          <a:prstGeom prst="rect">
            <a:avLst/>
          </a:prstGeom>
        </p:spPr>
        <p:txBody>
          <a:bodyPr wrap="square">
            <a:spAutoFit/>
          </a:bodyPr>
          <a:lstStyle/>
          <a:p>
            <a:r>
              <a:rPr lang="ru-RU" sz="1600" dirty="0" smtClean="0"/>
              <a:t>Компания будет оказывать услуги физическим лицам который будет оказывать услуги, такие как: парикмахерская, маникюр, педикюр Основные услуги компании: Стрижка, укладка, маникюр, педикюр. </a:t>
            </a:r>
          </a:p>
          <a:p>
            <a:r>
              <a:rPr lang="ru-RU" sz="1600" dirty="0" smtClean="0"/>
              <a:t>Салон красоты направлен на людей со средним достатком </a:t>
            </a:r>
            <a:r>
              <a:rPr lang="ru-RU" sz="1600" dirty="0" smtClean="0"/>
              <a:t>.</a:t>
            </a:r>
            <a:endParaRPr lang="ru-RU" sz="1600" dirty="0" smtClean="0"/>
          </a:p>
        </p:txBody>
      </p:sp>
      <p:sp>
        <p:nvSpPr>
          <p:cNvPr id="12" name="Прямоугольник 11"/>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Tree>
    <p:extLst>
      <p:ext uri="{BB962C8B-B14F-4D97-AF65-F5344CB8AC3E}">
        <p14:creationId xmlns:p14="http://schemas.microsoft.com/office/powerpoint/2010/main" xmlns="" val="22112093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Изображение 10" descr="mbs_logo.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9" name="Прямая соединительная линия 8"/>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2745771" y="393566"/>
            <a:ext cx="5849391" cy="292388"/>
          </a:xfrm>
          <a:prstGeom prst="rect">
            <a:avLst/>
          </a:prstGeom>
        </p:spPr>
        <p:txBody>
          <a:bodyPr wrap="square">
            <a:spAutoFit/>
          </a:bodyPr>
          <a:lstStyle/>
          <a:p>
            <a:pPr algn="r" fontAlgn="auto">
              <a:spcBef>
                <a:spcPts val="0"/>
              </a:spcBef>
              <a:spcAft>
                <a:spcPts val="0"/>
              </a:spcAft>
              <a:defRPr/>
            </a:pPr>
            <a:r>
              <a:rPr lang="ru-RU" sz="1300" dirty="0" smtClean="0">
                <a:solidFill>
                  <a:schemeClr val="tx1">
                    <a:lumMod val="50000"/>
                    <a:lumOff val="50000"/>
                  </a:schemeClr>
                </a:solidFill>
                <a:latin typeface="Tahoma" pitchFamily="34" charset="0"/>
                <a:ea typeface="Tahoma" pitchFamily="34" charset="0"/>
                <a:cs typeface="Tahoma" pitchFamily="34" charset="0"/>
              </a:rPr>
              <a:t>Контакты </a:t>
            </a:r>
            <a:endParaRPr lang="en-US" sz="1300" dirty="0">
              <a:solidFill>
                <a:schemeClr val="tx1">
                  <a:lumMod val="50000"/>
                  <a:lumOff val="50000"/>
                </a:schemeClr>
              </a:solidFill>
              <a:latin typeface="Tahoma" pitchFamily="34" charset="0"/>
              <a:ea typeface="Tahoma" pitchFamily="34" charset="0"/>
              <a:cs typeface="Tahoma" pitchFamily="34" charset="0"/>
            </a:endParaRPr>
          </a:p>
        </p:txBody>
      </p:sp>
      <p:cxnSp>
        <p:nvCxnSpPr>
          <p:cNvPr id="37" name="Прямая соединительная линия 36"/>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43" name="Прямоугольник 42"/>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46" name="Прямоугольник 45"/>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2018</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1" name="Прямоугольник 10"/>
          <p:cNvSpPr/>
          <p:nvPr/>
        </p:nvSpPr>
        <p:spPr>
          <a:xfrm>
            <a:off x="379899" y="1319643"/>
            <a:ext cx="8215262" cy="553998"/>
          </a:xfrm>
          <a:prstGeom prst="rect">
            <a:avLst/>
          </a:prstGeom>
        </p:spPr>
        <p:txBody>
          <a:bodyPr wrap="square">
            <a:spAutoFit/>
          </a:bodyPr>
          <a:lstStyle/>
          <a:p>
            <a:r>
              <a:rPr lang="ru-RU" altLang="ru-RU" sz="1000" dirty="0" smtClean="0">
                <a:latin typeface="Arial" panose="020B0604020202020204" pitchFamily="34" charset="0"/>
                <a:cs typeface="Arial" panose="020B0604020202020204" pitchFamily="34" charset="0"/>
              </a:rPr>
              <a:t>КОНТАКТЫ</a:t>
            </a:r>
          </a:p>
          <a:p>
            <a:endParaRPr lang="ru-RU" altLang="ru-RU" sz="1000" dirty="0" smtClean="0">
              <a:latin typeface="Arial" panose="020B0604020202020204" pitchFamily="34" charset="0"/>
              <a:cs typeface="Arial" panose="020B0604020202020204" pitchFamily="34" charset="0"/>
            </a:endParaRPr>
          </a:p>
          <a:p>
            <a:endParaRPr lang="ru-RU"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27056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Похожее изображение"/>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251167" y="1701633"/>
            <a:ext cx="3379404" cy="2531854"/>
          </a:xfrm>
          <a:prstGeom prst="rect">
            <a:avLst/>
          </a:prstGeom>
          <a:noFill/>
          <a:extLst>
            <a:ext uri="{909E8E84-426E-40DD-AFC4-6F175D3DCCD1}">
              <a14:hiddenFill xmlns:a14="http://schemas.microsoft.com/office/drawing/2010/main" xmlns="">
                <a:solidFill>
                  <a:srgbClr val="FFFFFF"/>
                </a:solidFill>
              </a14:hiddenFill>
            </a:ext>
          </a:extLst>
        </p:spPr>
      </p:pic>
      <p:pic>
        <p:nvPicPr>
          <p:cNvPr id="4" name="Изображение 10" descr="mbs_logo.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8" name="Прямая соединительная линия 7"/>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379900" y="1319643"/>
            <a:ext cx="4668756" cy="4708981"/>
          </a:xfrm>
          <a:prstGeom prst="rect">
            <a:avLst/>
          </a:prstGeom>
        </p:spPr>
        <p:txBody>
          <a:bodyPr wrap="square">
            <a:spAutoFit/>
          </a:bodyPr>
          <a:lstStyle/>
          <a:p>
            <a:r>
              <a:rPr lang="ru-RU" sz="1000" dirty="0" smtClean="0">
                <a:latin typeface="Arial" panose="020B0604020202020204" pitchFamily="34" charset="0"/>
                <a:ea typeface="Tahoma" pitchFamily="34" charset="0"/>
                <a:cs typeface="Arial" panose="020B0604020202020204" pitchFamily="34" charset="0"/>
              </a:rPr>
              <a:t> </a:t>
            </a:r>
            <a:endParaRPr lang="ru-RU" sz="1000" dirty="0" smtClean="0">
              <a:latin typeface="Arial" panose="020B0604020202020204" pitchFamily="34" charset="0"/>
              <a:ea typeface="Tahoma" pitchFamily="34" charset="0"/>
              <a:cs typeface="Arial" panose="020B0604020202020204" pitchFamily="34" charset="0"/>
            </a:endParaRPr>
          </a:p>
          <a:p>
            <a:pPr marL="171450" indent="-171450">
              <a:buFont typeface="Arial" panose="020B0604020202020204" pitchFamily="34" charset="0"/>
              <a:buChar char="•"/>
            </a:pPr>
            <a:r>
              <a:rPr lang="ru-RU" sz="1400" dirty="0" smtClean="0">
                <a:latin typeface="Arial" panose="020B0604020202020204" pitchFamily="34" charset="0"/>
                <a:ea typeface="Tahoma" pitchFamily="34" charset="0"/>
                <a:cs typeface="Arial" panose="020B0604020202020204" pitchFamily="34" charset="0"/>
              </a:rPr>
              <a:t>РЫНОК ПРОЕКТА</a:t>
            </a:r>
            <a:endParaRPr lang="ru-RU" sz="1400" dirty="0">
              <a:latin typeface="Arial" panose="020B0604020202020204" pitchFamily="34" charset="0"/>
              <a:ea typeface="Tahoma" pitchFamily="34" charset="0"/>
              <a:cs typeface="Arial" panose="020B0604020202020204" pitchFamily="34" charset="0"/>
            </a:endParaRPr>
          </a:p>
          <a:p>
            <a:r>
              <a:rPr lang="ru-RU" sz="1400" dirty="0" smtClean="0"/>
              <a:t>Парикмахерские услуги относятся к сфере бытовых услуг и принадлежат к числу наиболее востребованных в повседневном быту людей, а, следовательно, являются самыми массовыми. Этот сектор услуг занимает наибольший объем на рынке бытового обслуживания населения и на данный момент представлен парикмахерскими, салонами, косметическими кабинетами и другими негосударственными предприятиями, составляющими 1/6 от общего числа предприятий сервиса</a:t>
            </a:r>
            <a:r>
              <a:rPr lang="ru-RU" sz="1400" dirty="0" smtClean="0"/>
              <a:t>.</a:t>
            </a:r>
          </a:p>
          <a:p>
            <a:r>
              <a:rPr lang="ru-RU" sz="1400" dirty="0" smtClean="0"/>
              <a:t>ЦЕЛЕВАЯ АУДИТОРИЯ – люди со средним достатком</a:t>
            </a:r>
          </a:p>
          <a:p>
            <a:r>
              <a:rPr lang="ru-RU" sz="1400" dirty="0" smtClean="0"/>
              <a:t>КОНКУРЕНТНЫЕ ПРЕИМУЩЕСТВА</a:t>
            </a:r>
          </a:p>
          <a:p>
            <a:r>
              <a:rPr lang="ru-RU" sz="1400" dirty="0" smtClean="0"/>
              <a:t>Целевой сегмент – это один из сегментов рынка, выбранный в качестве основного при реализации стратегии дифференцированного маркетинга. Целевым для предприятия или фирмы может быть выбран сегмент, являющийся таковым по нескольким критериям (не обязательно всем), которые компания считает для себя наиболее значимыми в данный период времени. </a:t>
            </a:r>
          </a:p>
          <a:p>
            <a:endParaRPr lang="ru-RU" sz="1000" dirty="0"/>
          </a:p>
        </p:txBody>
      </p:sp>
      <p:cxnSp>
        <p:nvCxnSpPr>
          <p:cNvPr id="11" name="Прямая соединительная линия 10"/>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Прямоугольник 11"/>
          <p:cNvSpPr/>
          <p:nvPr/>
        </p:nvSpPr>
        <p:spPr>
          <a:xfrm>
            <a:off x="4806138" y="393566"/>
            <a:ext cx="3789023" cy="310341"/>
          </a:xfrm>
          <a:prstGeom prst="rect">
            <a:avLst/>
          </a:prstGeom>
        </p:spPr>
        <p:txBody>
          <a:bodyPr wrap="square">
            <a:spAutoFit/>
          </a:bodyPr>
          <a:lstStyle/>
          <a:p>
            <a:pPr algn="r">
              <a:lnSpc>
                <a:spcPct val="120000"/>
              </a:lnSpc>
            </a:pPr>
            <a:r>
              <a:rPr lang="ru-RU" altLang="ru-RU" sz="1300" dirty="0" smtClean="0">
                <a:solidFill>
                  <a:srgbClr val="7F7F7F"/>
                </a:solidFill>
                <a:latin typeface="Arial" panose="020B0604020202020204" pitchFamily="34" charset="0"/>
                <a:ea typeface="Tahoma" pitchFamily="34" charset="0"/>
                <a:cs typeface="Arial" panose="020B0604020202020204" pitchFamily="34" charset="0"/>
              </a:rPr>
              <a:t>Описание проекта</a:t>
            </a:r>
            <a:endParaRPr lang="ru-RU" sz="1300" dirty="0">
              <a:solidFill>
                <a:srgbClr val="7F7F7F"/>
              </a:solidFill>
              <a:latin typeface="Arial" panose="020B0604020202020204" pitchFamily="34" charset="0"/>
              <a:ea typeface="Tahoma" pitchFamily="34" charset="0"/>
              <a:cs typeface="Arial" panose="020B0604020202020204" pitchFamily="34" charset="0"/>
            </a:endParaRPr>
          </a:p>
        </p:txBody>
      </p:sp>
      <p:sp>
        <p:nvSpPr>
          <p:cNvPr id="15" name="Прямоугольник 14"/>
          <p:cNvSpPr/>
          <p:nvPr/>
        </p:nvSpPr>
        <p:spPr>
          <a:xfrm>
            <a:off x="7232287" y="4801916"/>
            <a:ext cx="1362874" cy="184666"/>
          </a:xfrm>
          <a:prstGeom prst="rect">
            <a:avLst/>
          </a:prstGeom>
        </p:spPr>
        <p:txBody>
          <a:bodyPr wrap="none">
            <a:spAutoFit/>
          </a:bodyPr>
          <a:lstStyle/>
          <a:p>
            <a:pPr algn="r"/>
            <a:r>
              <a:rPr lang="en-US" sz="600" dirty="0" smtClean="0">
                <a:solidFill>
                  <a:schemeClr val="bg1">
                    <a:lumMod val="50000"/>
                  </a:schemeClr>
                </a:solidFill>
                <a:latin typeface="Arial" panose="020B0604020202020204" pitchFamily="34" charset="0"/>
                <a:cs typeface="Arial" panose="020B0604020202020204" pitchFamily="34" charset="0"/>
              </a:rPr>
              <a:t>http</a:t>
            </a:r>
            <a:r>
              <a:rPr lang="en-US" sz="600" dirty="0">
                <a:solidFill>
                  <a:schemeClr val="bg1">
                    <a:lumMod val="50000"/>
                  </a:schemeClr>
                </a:solidFill>
                <a:latin typeface="Arial" panose="020B0604020202020204" pitchFamily="34" charset="0"/>
                <a:cs typeface="Arial" panose="020B0604020202020204" pitchFamily="34" charset="0"/>
              </a:rPr>
              <a:t>://zagrajnabukowej.pl/page/13/</a:t>
            </a:r>
            <a:endParaRPr lang="ru-RU" sz="600" dirty="0">
              <a:solidFill>
                <a:schemeClr val="bg1">
                  <a:lumMod val="50000"/>
                </a:schemeClr>
              </a:solidFill>
              <a:latin typeface="Arial" panose="020B0604020202020204" pitchFamily="34" charset="0"/>
              <a:cs typeface="Arial" panose="020B0604020202020204" pitchFamily="34" charset="0"/>
            </a:endParaRPr>
          </a:p>
        </p:txBody>
      </p:sp>
      <p:sp>
        <p:nvSpPr>
          <p:cNvPr id="14" name="Прямоугольник 13"/>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8" name="Прямоугольник 17"/>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2" name="Прямоугольник 1"/>
          <p:cNvSpPr/>
          <p:nvPr/>
        </p:nvSpPr>
        <p:spPr>
          <a:xfrm>
            <a:off x="5842234" y="4156064"/>
            <a:ext cx="2752927" cy="553998"/>
          </a:xfrm>
          <a:prstGeom prst="rect">
            <a:avLst/>
          </a:prstGeom>
        </p:spPr>
        <p:txBody>
          <a:bodyPr wrap="square">
            <a:spAutoFit/>
          </a:bodyPr>
          <a:lstStyle/>
          <a:p>
            <a:pPr algn="r"/>
            <a:r>
              <a:rPr lang="ru-RU" sz="1000" dirty="0" smtClean="0">
                <a:latin typeface="Arial" panose="020B0604020202020204" pitchFamily="34" charset="0"/>
                <a:ea typeface="Tahoma" pitchFamily="34" charset="0"/>
                <a:cs typeface="Arial" panose="020B0604020202020204" pitchFamily="34" charset="0"/>
              </a:rPr>
              <a:t>рисунки </a:t>
            </a:r>
            <a:r>
              <a:rPr lang="ru-RU" sz="1000" dirty="0">
                <a:latin typeface="Arial" panose="020B0604020202020204" pitchFamily="34" charset="0"/>
                <a:ea typeface="Tahoma" pitchFamily="34" charset="0"/>
                <a:cs typeface="Arial" panose="020B0604020202020204" pitchFamily="34" charset="0"/>
              </a:rPr>
              <a:t>и схемы можно только в хорошем качестве, желательно, со ссылкой на источник мелким </a:t>
            </a:r>
            <a:r>
              <a:rPr lang="ru-RU" sz="1000" dirty="0" smtClean="0">
                <a:latin typeface="Arial" panose="020B0604020202020204" pitchFamily="34" charset="0"/>
                <a:ea typeface="Tahoma" pitchFamily="34" charset="0"/>
                <a:cs typeface="Arial" panose="020B0604020202020204" pitchFamily="34" charset="0"/>
              </a:rPr>
              <a:t>шрифтом</a:t>
            </a:r>
            <a:endParaRPr lang="ru-RU" sz="1000" dirty="0">
              <a:latin typeface="Arial" panose="020B0604020202020204" pitchFamily="34" charset="0"/>
              <a:ea typeface="Tahoma" pitchFamily="34" charset="0"/>
              <a:cs typeface="Arial" panose="020B0604020202020204" pitchFamily="34" charset="0"/>
            </a:endParaRPr>
          </a:p>
        </p:txBody>
      </p:sp>
    </p:spTree>
    <p:extLst>
      <p:ext uri="{BB962C8B-B14F-4D97-AF65-F5344CB8AC3E}">
        <p14:creationId xmlns:p14="http://schemas.microsoft.com/office/powerpoint/2010/main" xmlns="" val="1297721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10" descr="mbs_logo.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8" name="Прямая соединительная линия 7"/>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379899" y="1446643"/>
            <a:ext cx="3036401" cy="553998"/>
          </a:xfrm>
          <a:prstGeom prst="rect">
            <a:avLst/>
          </a:prstGeom>
        </p:spPr>
        <p:txBody>
          <a:bodyPr wrap="square">
            <a:spAutoFit/>
          </a:bodyPr>
          <a:lstStyle/>
          <a:p>
            <a:r>
              <a:rPr lang="ru-RU" sz="1000" dirty="0">
                <a:latin typeface="Arial" panose="020B0604020202020204" pitchFamily="34" charset="0"/>
                <a:ea typeface="Tahoma" pitchFamily="34" charset="0"/>
                <a:cs typeface="Arial" panose="020B0604020202020204" pitchFamily="34" charset="0"/>
              </a:rPr>
              <a:t> </a:t>
            </a:r>
            <a:endParaRPr lang="ru-RU" sz="1000" dirty="0" smtClean="0">
              <a:latin typeface="Arial" panose="020B0604020202020204" pitchFamily="34" charset="0"/>
              <a:ea typeface="Tahoma" pitchFamily="34" charset="0"/>
              <a:cs typeface="Arial" panose="020B0604020202020204" pitchFamily="34" charset="0"/>
            </a:endParaRPr>
          </a:p>
          <a:p>
            <a:r>
              <a:rPr lang="ru-RU" sz="1000" dirty="0" smtClean="0">
                <a:latin typeface="Arial" panose="020B0604020202020204" pitchFamily="34" charset="0"/>
                <a:ea typeface="Tahoma" pitchFamily="34" charset="0"/>
                <a:cs typeface="Arial" panose="020B0604020202020204" pitchFamily="34" charset="0"/>
              </a:rPr>
              <a:t>СОСТАВ РЫНКА ПАРИКМАХЕРСКИХ УСЛУГ</a:t>
            </a:r>
            <a:r>
              <a:rPr lang="ru-RU" sz="1000" dirty="0" smtClean="0">
                <a:latin typeface="Arial" panose="020B0604020202020204" pitchFamily="34" charset="0"/>
                <a:ea typeface="Tahoma" pitchFamily="34" charset="0"/>
                <a:cs typeface="Arial" panose="020B0604020202020204" pitchFamily="34" charset="0"/>
              </a:rPr>
              <a:t>.</a:t>
            </a:r>
            <a:endParaRPr lang="ru-RU" sz="1000" dirty="0">
              <a:latin typeface="Arial" panose="020B0604020202020204" pitchFamily="34" charset="0"/>
              <a:ea typeface="Tahoma" pitchFamily="34" charset="0"/>
              <a:cs typeface="Arial" panose="020B0604020202020204" pitchFamily="34" charset="0"/>
            </a:endParaRPr>
          </a:p>
          <a:p>
            <a:endParaRPr lang="ru-RU" sz="1000" b="1" dirty="0" smtClean="0">
              <a:latin typeface="Arial" panose="020B0604020202020204" pitchFamily="34" charset="0"/>
              <a:ea typeface="Tahoma" pitchFamily="34" charset="0"/>
              <a:cs typeface="Arial" panose="020B0604020202020204" pitchFamily="34" charset="0"/>
            </a:endParaRPr>
          </a:p>
        </p:txBody>
      </p:sp>
      <p:cxnSp>
        <p:nvCxnSpPr>
          <p:cNvPr id="11" name="Прямая соединительная линия 10"/>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Прямоугольник 11"/>
          <p:cNvSpPr/>
          <p:nvPr/>
        </p:nvSpPr>
        <p:spPr>
          <a:xfrm>
            <a:off x="4806138" y="393566"/>
            <a:ext cx="3789023" cy="310341"/>
          </a:xfrm>
          <a:prstGeom prst="rect">
            <a:avLst/>
          </a:prstGeom>
        </p:spPr>
        <p:txBody>
          <a:bodyPr wrap="square">
            <a:spAutoFit/>
          </a:bodyPr>
          <a:lstStyle/>
          <a:p>
            <a:pPr algn="r">
              <a:lnSpc>
                <a:spcPct val="120000"/>
              </a:lnSpc>
            </a:pPr>
            <a:r>
              <a:rPr lang="ru-RU" altLang="ru-RU" sz="1300" dirty="0" smtClean="0">
                <a:solidFill>
                  <a:srgbClr val="7F7F7F"/>
                </a:solidFill>
                <a:latin typeface="Arial" panose="020B0604020202020204" pitchFamily="34" charset="0"/>
                <a:ea typeface="Tahoma" pitchFamily="34" charset="0"/>
                <a:cs typeface="Arial" panose="020B0604020202020204" pitchFamily="34" charset="0"/>
              </a:rPr>
              <a:t>Рынок</a:t>
            </a:r>
            <a:endParaRPr lang="ru-RU" sz="1300" dirty="0">
              <a:solidFill>
                <a:srgbClr val="7F7F7F"/>
              </a:solidFill>
              <a:latin typeface="Arial" panose="020B0604020202020204" pitchFamily="34" charset="0"/>
              <a:ea typeface="Tahoma" pitchFamily="34" charset="0"/>
              <a:cs typeface="Arial" panose="020B0604020202020204" pitchFamily="34" charset="0"/>
            </a:endParaRPr>
          </a:p>
        </p:txBody>
      </p:sp>
      <p:sp>
        <p:nvSpPr>
          <p:cNvPr id="14" name="Прямоугольник 13"/>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8" name="Прямоугольник 17"/>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pic>
        <p:nvPicPr>
          <p:cNvPr id="13" name="Рисунок 12" descr="Маркетинговое исследование рынка парикмахерских услуг - Марк…"/>
          <p:cNvPicPr/>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l="10737" t="17521" r="10737" b="27351"/>
          <a:stretch>
            <a:fillRect/>
          </a:stretch>
        </p:blipFill>
        <p:spPr bwMode="auto">
          <a:xfrm>
            <a:off x="1608665" y="4034619"/>
            <a:ext cx="5090615" cy="1760561"/>
          </a:xfrm>
          <a:prstGeom prst="rect">
            <a:avLst/>
          </a:prstGeom>
          <a:noFill/>
          <a:ln>
            <a:noFill/>
          </a:ln>
        </p:spPr>
      </p:pic>
    </p:spTree>
    <p:extLst>
      <p:ext uri="{BB962C8B-B14F-4D97-AF65-F5344CB8AC3E}">
        <p14:creationId xmlns:p14="http://schemas.microsoft.com/office/powerpoint/2010/main" xmlns="" val="4851786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10" descr="mbs_logo.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8" name="Прямая соединительная линия 7"/>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379899" y="1319643"/>
            <a:ext cx="4242901" cy="2431435"/>
          </a:xfrm>
          <a:prstGeom prst="rect">
            <a:avLst/>
          </a:prstGeom>
        </p:spPr>
        <p:txBody>
          <a:bodyPr wrap="square">
            <a:spAutoFit/>
          </a:bodyPr>
          <a:lstStyle/>
          <a:p>
            <a:r>
              <a:rPr lang="ru-RU" sz="1000" dirty="0">
                <a:latin typeface="Arial" panose="020B0604020202020204" pitchFamily="34" charset="0"/>
                <a:ea typeface="Tahoma" pitchFamily="34" charset="0"/>
                <a:cs typeface="Arial" panose="020B0604020202020204" pitchFamily="34" charset="0"/>
              </a:rPr>
              <a:t> </a:t>
            </a:r>
          </a:p>
          <a:p>
            <a:endParaRPr lang="ru-RU" sz="1000" dirty="0" smtClean="0">
              <a:latin typeface="Arial" panose="020B0604020202020204" pitchFamily="34" charset="0"/>
              <a:ea typeface="Tahoma" pitchFamily="34" charset="0"/>
              <a:cs typeface="Arial" panose="020B0604020202020204" pitchFamily="34" charset="0"/>
            </a:endParaRPr>
          </a:p>
          <a:p>
            <a:r>
              <a:rPr lang="ru-RU" altLang="ru-RU" sz="1400" dirty="0" smtClean="0">
                <a:latin typeface="Arial" panose="020B0604020202020204" pitchFamily="34" charset="0"/>
                <a:cs typeface="Arial" panose="020B0604020202020204" pitchFamily="34" charset="0"/>
              </a:rPr>
              <a:t>Целевая аудитория –  </a:t>
            </a:r>
            <a:r>
              <a:rPr lang="ru-RU" sz="1400" dirty="0" smtClean="0"/>
              <a:t>это один из сегментов рынка, выбранный в качестве основного при реализации стратегии дифференцированного маркетинга. Целевым для предприятия или фирмы может быть выбран сегмент, являющийся таковым по нескольким критериям (не обязательно всем), которые компания считает для себя наиболее значимыми в данный период времени. </a:t>
            </a:r>
          </a:p>
          <a:p>
            <a:endParaRPr lang="ru-RU" altLang="ru-RU" sz="1000" dirty="0" smtClean="0">
              <a:latin typeface="Arial" panose="020B0604020202020204" pitchFamily="34" charset="0"/>
              <a:cs typeface="Arial" panose="020B0604020202020204" pitchFamily="34" charset="0"/>
            </a:endParaRPr>
          </a:p>
          <a:p>
            <a:endParaRPr lang="ru-RU" sz="1000" b="1" dirty="0" smtClean="0">
              <a:latin typeface="Arial" panose="020B0604020202020204" pitchFamily="34" charset="0"/>
              <a:ea typeface="Tahoma" pitchFamily="34" charset="0"/>
              <a:cs typeface="Arial" panose="020B0604020202020204" pitchFamily="34" charset="0"/>
            </a:endParaRPr>
          </a:p>
        </p:txBody>
      </p:sp>
      <p:cxnSp>
        <p:nvCxnSpPr>
          <p:cNvPr id="11" name="Прямая соединительная линия 10"/>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Прямоугольник 11"/>
          <p:cNvSpPr/>
          <p:nvPr/>
        </p:nvSpPr>
        <p:spPr>
          <a:xfrm>
            <a:off x="4806138" y="393566"/>
            <a:ext cx="3789023" cy="310341"/>
          </a:xfrm>
          <a:prstGeom prst="rect">
            <a:avLst/>
          </a:prstGeom>
        </p:spPr>
        <p:txBody>
          <a:bodyPr wrap="square">
            <a:spAutoFit/>
          </a:bodyPr>
          <a:lstStyle/>
          <a:p>
            <a:pPr algn="r">
              <a:lnSpc>
                <a:spcPct val="120000"/>
              </a:lnSpc>
            </a:pPr>
            <a:r>
              <a:rPr lang="ru-RU" altLang="ru-RU" sz="1300" dirty="0">
                <a:solidFill>
                  <a:srgbClr val="7F7F7F"/>
                </a:solidFill>
                <a:latin typeface="Arial" panose="020B0604020202020204" pitchFamily="34" charset="0"/>
                <a:ea typeface="Tahoma" pitchFamily="34" charset="0"/>
                <a:cs typeface="Arial" panose="020B0604020202020204" pitchFamily="34" charset="0"/>
              </a:rPr>
              <a:t>Целевая </a:t>
            </a:r>
            <a:r>
              <a:rPr lang="ru-RU" altLang="ru-RU" sz="1300" dirty="0" smtClean="0">
                <a:solidFill>
                  <a:srgbClr val="7F7F7F"/>
                </a:solidFill>
                <a:latin typeface="Arial" panose="020B0604020202020204" pitchFamily="34" charset="0"/>
                <a:ea typeface="Tahoma" pitchFamily="34" charset="0"/>
                <a:cs typeface="Arial" panose="020B0604020202020204" pitchFamily="34" charset="0"/>
              </a:rPr>
              <a:t>аудитория</a:t>
            </a:r>
            <a:endParaRPr lang="ru-RU" altLang="ru-RU" sz="1300" dirty="0">
              <a:solidFill>
                <a:srgbClr val="7F7F7F"/>
              </a:solidFill>
              <a:latin typeface="Arial" panose="020B0604020202020204" pitchFamily="34" charset="0"/>
              <a:ea typeface="Tahoma" pitchFamily="34" charset="0"/>
              <a:cs typeface="Arial" panose="020B0604020202020204" pitchFamily="34" charset="0"/>
            </a:endParaRPr>
          </a:p>
        </p:txBody>
      </p:sp>
      <p:sp>
        <p:nvSpPr>
          <p:cNvPr id="14" name="Прямоугольник 13"/>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8" name="Прямоугольник 17"/>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pic>
        <p:nvPicPr>
          <p:cNvPr id="13" name="Рисунок 12" descr="СВОТТТАНАЛИЗ.png"/>
          <p:cNvPicPr>
            <a:picLocks noChangeAspect="1"/>
          </p:cNvPicPr>
          <p:nvPr/>
        </p:nvPicPr>
        <p:blipFill>
          <a:blip r:embed="rId3"/>
          <a:srcRect r="54206" b="57040"/>
          <a:stretch>
            <a:fillRect/>
          </a:stretch>
        </p:blipFill>
        <p:spPr>
          <a:xfrm>
            <a:off x="1737161" y="3592180"/>
            <a:ext cx="4187389" cy="2208545"/>
          </a:xfrm>
          <a:prstGeom prst="rect">
            <a:avLst/>
          </a:prstGeom>
        </p:spPr>
      </p:pic>
    </p:spTree>
    <p:extLst>
      <p:ext uri="{BB962C8B-B14F-4D97-AF65-F5344CB8AC3E}">
        <p14:creationId xmlns:p14="http://schemas.microsoft.com/office/powerpoint/2010/main" xmlns="" val="4004974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10" descr="mbs_logo.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8" name="Прямая соединительная линия 7"/>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379899" y="1319643"/>
            <a:ext cx="7163901" cy="3046988"/>
          </a:xfrm>
          <a:prstGeom prst="rect">
            <a:avLst/>
          </a:prstGeom>
        </p:spPr>
        <p:txBody>
          <a:bodyPr wrap="square">
            <a:spAutoFit/>
          </a:bodyPr>
          <a:lstStyle/>
          <a:p>
            <a:r>
              <a:rPr lang="ru-RU" sz="1400" dirty="0" smtClean="0"/>
              <a:t>Главными конкурентами для салона красоты  являются две парикмахерские, расположенные в помещениях жилых домов, находящихся в непосредственной близости.</a:t>
            </a:r>
          </a:p>
          <a:p>
            <a:r>
              <a:rPr lang="ru-RU" sz="1400" dirty="0" smtClean="0"/>
              <a:t>Изюминка данного бизнес плана, салона красоты среднего класса в том, что по сравнению с салонами класса люкс, данный салон оказывает те же услуги по доступным ценам, тем самым привлекая клиентов высокого класса, что актуально во время тяжёлого положения в стране. </a:t>
            </a:r>
          </a:p>
          <a:p>
            <a:r>
              <a:rPr lang="ru-RU" sz="1400" dirty="0" smtClean="0"/>
              <a:t>Реализация такого проекта позволит решить и социальные вопросы, такие как трудоустройство и предоставление рабочих мест специалистам, закончившим профессиональные заведения.</a:t>
            </a:r>
          </a:p>
          <a:p>
            <a:r>
              <a:rPr lang="ru-RU" sz="1400" dirty="0" smtClean="0"/>
              <a:t>Пользоваться услугами нашего салона будут клиенты с разными уровнями доходов. Ни в одной из этих парикмахерских не предоставляется такой широкий спектр услуг как у нас. </a:t>
            </a:r>
          </a:p>
          <a:p>
            <a:r>
              <a:rPr lang="ru-RU" sz="1400" dirty="0" smtClean="0"/>
              <a:t>Нашими основными конкурентами являются такие компании как: «Модная цирюльня», «София» и «Фея».</a:t>
            </a:r>
          </a:p>
          <a:p>
            <a:endParaRPr lang="ru-RU" sz="1000" dirty="0" smtClean="0">
              <a:latin typeface="Arial" panose="020B0604020202020204" pitchFamily="34" charset="0"/>
              <a:ea typeface="Tahoma" pitchFamily="34" charset="0"/>
              <a:cs typeface="Arial" panose="020B0604020202020204" pitchFamily="34" charset="0"/>
            </a:endParaRPr>
          </a:p>
        </p:txBody>
      </p:sp>
      <p:cxnSp>
        <p:nvCxnSpPr>
          <p:cNvPr id="11" name="Прямая соединительная линия 10"/>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Прямоугольник 11"/>
          <p:cNvSpPr/>
          <p:nvPr/>
        </p:nvSpPr>
        <p:spPr>
          <a:xfrm>
            <a:off x="4806138" y="393566"/>
            <a:ext cx="3789023" cy="310341"/>
          </a:xfrm>
          <a:prstGeom prst="rect">
            <a:avLst/>
          </a:prstGeom>
        </p:spPr>
        <p:txBody>
          <a:bodyPr wrap="square">
            <a:spAutoFit/>
          </a:bodyPr>
          <a:lstStyle/>
          <a:p>
            <a:pPr algn="r">
              <a:lnSpc>
                <a:spcPct val="120000"/>
              </a:lnSpc>
            </a:pPr>
            <a:r>
              <a:rPr lang="ru-RU" altLang="ru-RU" sz="1300" dirty="0" smtClean="0">
                <a:solidFill>
                  <a:srgbClr val="7F7F7F"/>
                </a:solidFill>
                <a:latin typeface="Arial" panose="020B0604020202020204" pitchFamily="34" charset="0"/>
                <a:ea typeface="Tahoma" pitchFamily="34" charset="0"/>
                <a:cs typeface="Arial" panose="020B0604020202020204" pitchFamily="34" charset="0"/>
              </a:rPr>
              <a:t>Конкуренты</a:t>
            </a:r>
            <a:endParaRPr lang="ru-RU" sz="1300" dirty="0">
              <a:solidFill>
                <a:srgbClr val="7F7F7F"/>
              </a:solidFill>
              <a:latin typeface="Arial" panose="020B0604020202020204" pitchFamily="34" charset="0"/>
              <a:ea typeface="Tahoma" pitchFamily="34" charset="0"/>
              <a:cs typeface="Arial" panose="020B0604020202020204" pitchFamily="34" charset="0"/>
            </a:endParaRPr>
          </a:p>
        </p:txBody>
      </p:sp>
      <p:sp>
        <p:nvSpPr>
          <p:cNvPr id="14" name="Прямоугольник 13"/>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8" name="Прямоугольник 17"/>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Tree>
    <p:extLst>
      <p:ext uri="{BB962C8B-B14F-4D97-AF65-F5344CB8AC3E}">
        <p14:creationId xmlns:p14="http://schemas.microsoft.com/office/powerpoint/2010/main" xmlns="" val="1959577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10" descr="mbs_logo.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8" name="Прямая соединительная линия 7"/>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379899" y="1319643"/>
            <a:ext cx="6916251" cy="4093428"/>
          </a:xfrm>
          <a:prstGeom prst="rect">
            <a:avLst/>
          </a:prstGeom>
        </p:spPr>
        <p:txBody>
          <a:bodyPr wrap="square">
            <a:spAutoFit/>
          </a:bodyPr>
          <a:lstStyle/>
          <a:p>
            <a:r>
              <a:rPr lang="ru-RU" sz="1000" dirty="0">
                <a:latin typeface="Arial" panose="020B0604020202020204" pitchFamily="34" charset="0"/>
                <a:ea typeface="Tahoma" pitchFamily="34" charset="0"/>
                <a:cs typeface="Arial" panose="020B0604020202020204" pitchFamily="34" charset="0"/>
              </a:rPr>
              <a:t> </a:t>
            </a:r>
            <a:endParaRPr lang="ru-RU" altLang="ru-RU" sz="1000" dirty="0">
              <a:latin typeface="Arial" panose="020B0604020202020204" pitchFamily="34" charset="0"/>
              <a:cs typeface="Arial" panose="020B0604020202020204" pitchFamily="34" charset="0"/>
            </a:endParaRPr>
          </a:p>
          <a:p>
            <a:r>
              <a:rPr lang="ru-RU" sz="1400" dirty="0" smtClean="0"/>
              <a:t>Наиболее подходящей стратегией Салона красоты будет «Стратегия проникновения на рынок</a:t>
            </a:r>
            <a:r>
              <a:rPr lang="ru-RU" sz="1400" b="1" dirty="0" smtClean="0"/>
              <a:t>»</a:t>
            </a:r>
            <a:r>
              <a:rPr lang="ru-RU" sz="1400" dirty="0" smtClean="0"/>
              <a:t>  (существующий товар — существующий рынок)</a:t>
            </a:r>
          </a:p>
          <a:p>
            <a:r>
              <a:rPr lang="ru-RU" sz="1400" dirty="0" smtClean="0"/>
              <a:t>Естественная стратегия для большинства компаний, стремящихся увеличить долю существующих товаров на соответствующем рынке. Расширение проникновения на рынок — это наиболее очевидная стратегия, её обычное практическое выражение — стремление увеличить продажи. Основными инструментами могут быть: повышение качества товаров, повышение эффективности бизнес-процессов, привлечение новых клиентов за счёт рекламы. Источниками роста продаж также могут быть: увеличение частоты использования товара (например, за счёт программ лояльности), увеличение количества использования товара.</a:t>
            </a:r>
          </a:p>
          <a:p>
            <a:r>
              <a:rPr lang="ru-RU" sz="1400" i="1" dirty="0" smtClean="0"/>
              <a:t>Определение конкурентной стратегии предприятия</a:t>
            </a:r>
            <a:endParaRPr lang="ru-RU" sz="1400" dirty="0" smtClean="0"/>
          </a:p>
          <a:p>
            <a:r>
              <a:rPr lang="ru-RU" sz="1400" dirty="0" smtClean="0"/>
              <a:t>Конкуренция - это соперничество на каком-либо сегменте рынка между отдельными юридическими или физическими лицами (конкурентами), заинтересованными в достижении одной и той же цели. Такой целью является максимизация прибыли за счет завоевания предпочтений потребителя.</a:t>
            </a:r>
          </a:p>
          <a:p>
            <a:endParaRPr lang="ru-RU" altLang="ru-RU" sz="1000" dirty="0">
              <a:latin typeface="Arial" panose="020B0604020202020204" pitchFamily="34" charset="0"/>
              <a:cs typeface="Arial" panose="020B0604020202020204" pitchFamily="34" charset="0"/>
            </a:endParaRPr>
          </a:p>
          <a:p>
            <a:endParaRPr lang="ru-RU" altLang="ru-RU" sz="1000" dirty="0">
              <a:latin typeface="Arial" panose="020B0604020202020204" pitchFamily="34" charset="0"/>
              <a:cs typeface="Arial" panose="020B0604020202020204" pitchFamily="34" charset="0"/>
            </a:endParaRPr>
          </a:p>
          <a:p>
            <a:endParaRPr lang="ru-RU" altLang="ru-RU" sz="1000" dirty="0" smtClean="0">
              <a:latin typeface="Arial" panose="020B0604020202020204" pitchFamily="34" charset="0"/>
              <a:cs typeface="Arial" panose="020B0604020202020204" pitchFamily="34" charset="0"/>
            </a:endParaRPr>
          </a:p>
          <a:p>
            <a:endParaRPr lang="ru-RU" sz="1000" b="1" dirty="0" smtClean="0">
              <a:latin typeface="Arial" panose="020B0604020202020204" pitchFamily="34" charset="0"/>
              <a:ea typeface="Tahoma" pitchFamily="34" charset="0"/>
              <a:cs typeface="Arial" panose="020B0604020202020204" pitchFamily="34" charset="0"/>
            </a:endParaRPr>
          </a:p>
        </p:txBody>
      </p:sp>
      <p:cxnSp>
        <p:nvCxnSpPr>
          <p:cNvPr id="11" name="Прямая соединительная линия 10"/>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Прямоугольник 11"/>
          <p:cNvSpPr/>
          <p:nvPr/>
        </p:nvSpPr>
        <p:spPr>
          <a:xfrm>
            <a:off x="4806138" y="393566"/>
            <a:ext cx="3789023" cy="310341"/>
          </a:xfrm>
          <a:prstGeom prst="rect">
            <a:avLst/>
          </a:prstGeom>
        </p:spPr>
        <p:txBody>
          <a:bodyPr wrap="square">
            <a:spAutoFit/>
          </a:bodyPr>
          <a:lstStyle/>
          <a:p>
            <a:pPr algn="r">
              <a:lnSpc>
                <a:spcPct val="120000"/>
              </a:lnSpc>
            </a:pPr>
            <a:r>
              <a:rPr lang="ru-RU" altLang="ru-RU" sz="1300" dirty="0" smtClean="0">
                <a:solidFill>
                  <a:srgbClr val="7F7F7F"/>
                </a:solidFill>
                <a:latin typeface="Arial" panose="020B0604020202020204" pitchFamily="34" charset="0"/>
                <a:ea typeface="Tahoma" pitchFamily="34" charset="0"/>
                <a:cs typeface="Arial" panose="020B0604020202020204" pitchFamily="34" charset="0"/>
              </a:rPr>
              <a:t>Конкурентные преимущества проекта </a:t>
            </a:r>
            <a:endParaRPr lang="ru-RU" sz="1300" dirty="0">
              <a:solidFill>
                <a:srgbClr val="7F7F7F"/>
              </a:solidFill>
              <a:latin typeface="Arial" panose="020B0604020202020204" pitchFamily="34" charset="0"/>
              <a:ea typeface="Tahoma" pitchFamily="34" charset="0"/>
              <a:cs typeface="Arial" panose="020B0604020202020204" pitchFamily="34" charset="0"/>
            </a:endParaRPr>
          </a:p>
        </p:txBody>
      </p:sp>
      <p:sp>
        <p:nvSpPr>
          <p:cNvPr id="14" name="Прямоугольник 13"/>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8" name="Прямоугольник 17"/>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Tree>
    <p:extLst>
      <p:ext uri="{BB962C8B-B14F-4D97-AF65-F5344CB8AC3E}">
        <p14:creationId xmlns:p14="http://schemas.microsoft.com/office/powerpoint/2010/main" xmlns="" val="40586174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10" descr="mbs_logo.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8" name="Прямая соединительная линия 7"/>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379899" y="1319643"/>
            <a:ext cx="6811476" cy="3877985"/>
          </a:xfrm>
          <a:prstGeom prst="rect">
            <a:avLst/>
          </a:prstGeom>
        </p:spPr>
        <p:txBody>
          <a:bodyPr wrap="square">
            <a:spAutoFit/>
          </a:bodyPr>
          <a:lstStyle/>
          <a:p>
            <a:r>
              <a:rPr lang="ru-RU" sz="1400" dirty="0" smtClean="0"/>
              <a:t>Планируемый объем продаж:  4 895 000 руб. в год.</a:t>
            </a:r>
          </a:p>
          <a:p>
            <a:r>
              <a:rPr lang="ru-RU" sz="1400" dirty="0" smtClean="0"/>
              <a:t>Имеется 2 000 000 руб. собственных средств, а так же планируется взять в кредит 200 000 руб. на один год под 20 % годовых, и получить денежные средства из областного бюджета, согласно программе  по поддержке малого бизнеса, в размере 200 000 руб.</a:t>
            </a:r>
          </a:p>
          <a:p>
            <a:r>
              <a:rPr lang="ru-RU" sz="1400" dirty="0" smtClean="0"/>
              <a:t>Планируется наем 8 работников: 4 парикмахера-универсала, 2 мастера маникюра , два администратора и одну уборщицу.</a:t>
            </a:r>
          </a:p>
          <a:p>
            <a:r>
              <a:rPr lang="ru-RU" sz="1400" dirty="0" smtClean="0"/>
              <a:t>Форма собственности - частная. </a:t>
            </a:r>
          </a:p>
          <a:p>
            <a:r>
              <a:rPr lang="ru-RU" sz="1400" dirty="0" smtClean="0"/>
              <a:t>Система налогообложения – УСНО.</a:t>
            </a:r>
          </a:p>
          <a:p>
            <a:r>
              <a:rPr lang="ru-RU" sz="1400" dirty="0" smtClean="0"/>
              <a:t>Салон красоты полностью окупится в течении одного года </a:t>
            </a:r>
          </a:p>
          <a:p>
            <a:r>
              <a:rPr lang="ru-RU" sz="1400" dirty="0" smtClean="0"/>
              <a:t>Индекс доходности определен денежными потоками, любое значение данного коэффициента, при том, что оно превышает 1, считается приемлемым с точки зрения экономической перспективы. </a:t>
            </a:r>
          </a:p>
          <a:p>
            <a:r>
              <a:rPr lang="ru-RU" sz="1400" dirty="0" smtClean="0"/>
              <a:t>Индекс доходности равен 9,1 что читается приемлемым с точки зрения экономической перспективы</a:t>
            </a:r>
          </a:p>
          <a:p>
            <a:r>
              <a:rPr lang="ru-RU" sz="1000" dirty="0" smtClean="0"/>
              <a:t> </a:t>
            </a:r>
          </a:p>
          <a:p>
            <a:endParaRPr lang="ru-RU" altLang="ru-RU" sz="1000" dirty="0">
              <a:latin typeface="Arial" panose="020B0604020202020204" pitchFamily="34" charset="0"/>
              <a:cs typeface="Arial" panose="020B0604020202020204" pitchFamily="34" charset="0"/>
            </a:endParaRPr>
          </a:p>
          <a:p>
            <a:endParaRPr lang="ru-RU" altLang="ru-RU" sz="1000" dirty="0" smtClean="0">
              <a:latin typeface="Arial" panose="020B0604020202020204" pitchFamily="34" charset="0"/>
              <a:cs typeface="Arial" panose="020B0604020202020204" pitchFamily="34" charset="0"/>
            </a:endParaRPr>
          </a:p>
          <a:p>
            <a:endParaRPr lang="ru-RU" altLang="ru-RU" sz="1000" dirty="0" smtClean="0">
              <a:latin typeface="Arial" panose="020B0604020202020204" pitchFamily="34" charset="0"/>
              <a:cs typeface="Arial" panose="020B0604020202020204" pitchFamily="34" charset="0"/>
            </a:endParaRPr>
          </a:p>
          <a:p>
            <a:endParaRPr lang="ru-RU" sz="1000" b="1" dirty="0" smtClean="0">
              <a:latin typeface="Arial" panose="020B0604020202020204" pitchFamily="34" charset="0"/>
              <a:ea typeface="Tahoma" pitchFamily="34" charset="0"/>
              <a:cs typeface="Arial" panose="020B0604020202020204" pitchFamily="34" charset="0"/>
            </a:endParaRPr>
          </a:p>
        </p:txBody>
      </p:sp>
      <p:cxnSp>
        <p:nvCxnSpPr>
          <p:cNvPr id="11" name="Прямая соединительная линия 10"/>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Прямоугольник 11"/>
          <p:cNvSpPr/>
          <p:nvPr/>
        </p:nvSpPr>
        <p:spPr>
          <a:xfrm>
            <a:off x="4806138" y="393566"/>
            <a:ext cx="3789023" cy="310341"/>
          </a:xfrm>
          <a:prstGeom prst="rect">
            <a:avLst/>
          </a:prstGeom>
        </p:spPr>
        <p:txBody>
          <a:bodyPr wrap="square">
            <a:spAutoFit/>
          </a:bodyPr>
          <a:lstStyle/>
          <a:p>
            <a:pPr algn="r">
              <a:lnSpc>
                <a:spcPct val="120000"/>
              </a:lnSpc>
            </a:pPr>
            <a:r>
              <a:rPr lang="ru-RU" altLang="ru-RU" sz="1300" dirty="0" smtClean="0">
                <a:solidFill>
                  <a:srgbClr val="7F7F7F"/>
                </a:solidFill>
                <a:latin typeface="Arial" panose="020B0604020202020204" pitchFamily="34" charset="0"/>
                <a:ea typeface="Tahoma" pitchFamily="34" charset="0"/>
                <a:cs typeface="Arial" panose="020B0604020202020204" pitchFamily="34" charset="0"/>
              </a:rPr>
              <a:t>Финансовые характеристики проекта </a:t>
            </a:r>
            <a:endParaRPr lang="ru-RU" sz="1300" dirty="0">
              <a:solidFill>
                <a:srgbClr val="7F7F7F"/>
              </a:solidFill>
              <a:latin typeface="Arial" panose="020B0604020202020204" pitchFamily="34" charset="0"/>
              <a:ea typeface="Tahoma" pitchFamily="34" charset="0"/>
              <a:cs typeface="Arial" panose="020B0604020202020204" pitchFamily="34" charset="0"/>
            </a:endParaRPr>
          </a:p>
        </p:txBody>
      </p:sp>
      <p:sp>
        <p:nvSpPr>
          <p:cNvPr id="14" name="Прямоугольник 13"/>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8" name="Прямоугольник 17"/>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Tree>
    <p:extLst>
      <p:ext uri="{BB962C8B-B14F-4D97-AF65-F5344CB8AC3E}">
        <p14:creationId xmlns:p14="http://schemas.microsoft.com/office/powerpoint/2010/main" xmlns="" val="2749565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Изображение 10" descr="mbs_logo.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8" name="Прямая соединительная линия 7"/>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379899" y="1319643"/>
            <a:ext cx="8215262" cy="1785104"/>
          </a:xfrm>
          <a:prstGeom prst="rect">
            <a:avLst/>
          </a:prstGeom>
        </p:spPr>
        <p:txBody>
          <a:bodyPr wrap="square">
            <a:spAutoFit/>
          </a:bodyPr>
          <a:lstStyle/>
          <a:p>
            <a:r>
              <a:rPr lang="ru-RU" sz="1000" dirty="0" smtClean="0"/>
              <a:t>ИП в сфере парикмахерских услуг лучше будет использовать упрощенную систему налогообложения. Данная система имеет ряд преимуществ:</a:t>
            </a:r>
          </a:p>
          <a:p>
            <a:r>
              <a:rPr lang="ru-RU" sz="1000" dirty="0" smtClean="0"/>
              <a:t>- существенная экономия на налогах;</a:t>
            </a:r>
          </a:p>
          <a:p>
            <a:r>
              <a:rPr lang="ru-RU" sz="1000" dirty="0" smtClean="0"/>
              <a:t>- в налоговую инспекцию заполняется и сдается лишь одна декларация по единому налогу;</a:t>
            </a:r>
          </a:p>
          <a:p>
            <a:r>
              <a:rPr lang="ru-RU" sz="1000" dirty="0" smtClean="0"/>
              <a:t>- предприниматель получает право не вести бухгалтерский учет.</a:t>
            </a:r>
          </a:p>
          <a:p>
            <a:r>
              <a:rPr lang="ru-RU" sz="1000" dirty="0" smtClean="0"/>
              <a:t>Объект налогообложения: доходы, уменьшенные на величину расходов (ставка 15%).</a:t>
            </a:r>
          </a:p>
          <a:p>
            <a:r>
              <a:rPr lang="ru-RU" sz="1000" dirty="0" smtClean="0"/>
              <a:t>В упрощенной системе не оплачиваются налог на прибыль, на имущество, налог с продаж и ЕСН. Для ИП исключается оплата НДФЛ.[8]</a:t>
            </a:r>
          </a:p>
          <a:p>
            <a:r>
              <a:rPr lang="ru-RU" sz="1000" dirty="0" smtClean="0"/>
              <a:t>Если применяется УСН (доходы минус расходы), то уменьшение суммы налога к уплате не предусмотрено за счет страховых взносов.[4] Уплачиваемые страховые взносы:</a:t>
            </a:r>
          </a:p>
          <a:p>
            <a:r>
              <a:rPr lang="ru-RU" sz="1000" dirty="0" smtClean="0"/>
              <a:t>- Пенсионный фонд</a:t>
            </a:r>
          </a:p>
          <a:p>
            <a:r>
              <a:rPr lang="ru-RU" sz="1000" dirty="0" smtClean="0"/>
              <a:t>- Фонд медицинского страхования ФОМС (ФФОМС)</a:t>
            </a:r>
          </a:p>
          <a:p>
            <a:endParaRPr lang="ru-RU" sz="1000" dirty="0">
              <a:latin typeface="Arial" panose="020B0604020202020204" pitchFamily="34" charset="0"/>
              <a:cs typeface="Arial" panose="020B0604020202020204" pitchFamily="34" charset="0"/>
            </a:endParaRPr>
          </a:p>
        </p:txBody>
      </p:sp>
      <p:cxnSp>
        <p:nvCxnSpPr>
          <p:cNvPr id="11" name="Прямая соединительная линия 10"/>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2" name="Прямоугольник 11"/>
          <p:cNvSpPr/>
          <p:nvPr/>
        </p:nvSpPr>
        <p:spPr>
          <a:xfrm>
            <a:off x="4806138" y="393566"/>
            <a:ext cx="3789023" cy="310341"/>
          </a:xfrm>
          <a:prstGeom prst="rect">
            <a:avLst/>
          </a:prstGeom>
        </p:spPr>
        <p:txBody>
          <a:bodyPr wrap="square">
            <a:spAutoFit/>
          </a:bodyPr>
          <a:lstStyle/>
          <a:p>
            <a:pPr algn="r">
              <a:lnSpc>
                <a:spcPct val="120000"/>
              </a:lnSpc>
            </a:pPr>
            <a:r>
              <a:rPr lang="ru-RU" altLang="ru-RU" sz="1300" dirty="0" smtClean="0">
                <a:solidFill>
                  <a:srgbClr val="7F7F7F"/>
                </a:solidFill>
                <a:latin typeface="Arial" panose="020B0604020202020204" pitchFamily="34" charset="0"/>
                <a:ea typeface="Tahoma" pitchFamily="34" charset="0"/>
                <a:cs typeface="Arial" panose="020B0604020202020204" pitchFamily="34" charset="0"/>
              </a:rPr>
              <a:t>График работ</a:t>
            </a:r>
            <a:endParaRPr lang="ru-RU" sz="1300" dirty="0">
              <a:solidFill>
                <a:srgbClr val="7F7F7F"/>
              </a:solidFill>
              <a:latin typeface="Arial" panose="020B0604020202020204" pitchFamily="34" charset="0"/>
              <a:ea typeface="Tahoma" pitchFamily="34" charset="0"/>
              <a:cs typeface="Arial" panose="020B0604020202020204" pitchFamily="34" charset="0"/>
            </a:endParaRPr>
          </a:p>
        </p:txBody>
      </p:sp>
      <p:sp>
        <p:nvSpPr>
          <p:cNvPr id="14" name="Прямоугольник 13"/>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18" name="Прямоугольник 17"/>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pic>
        <p:nvPicPr>
          <p:cNvPr id="9" name="Рисунок 8" descr="себестоимость.png"/>
          <p:cNvPicPr>
            <a:picLocks noChangeAspect="1"/>
          </p:cNvPicPr>
          <p:nvPr/>
        </p:nvPicPr>
        <p:blipFill>
          <a:blip r:embed="rId3"/>
          <a:stretch>
            <a:fillRect/>
          </a:stretch>
        </p:blipFill>
        <p:spPr>
          <a:xfrm>
            <a:off x="0" y="2425735"/>
            <a:ext cx="9144000" cy="3920044"/>
          </a:xfrm>
          <a:prstGeom prst="rect">
            <a:avLst/>
          </a:prstGeom>
        </p:spPr>
      </p:pic>
    </p:spTree>
    <p:extLst>
      <p:ext uri="{BB962C8B-B14F-4D97-AF65-F5344CB8AC3E}">
        <p14:creationId xmlns:p14="http://schemas.microsoft.com/office/powerpoint/2010/main" xmlns="" val="2290742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Изображение 10" descr="mbs_logo.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79899" y="369200"/>
            <a:ext cx="1907025" cy="577662"/>
          </a:xfrm>
          <a:prstGeom prst="rect">
            <a:avLst/>
          </a:prstGeom>
        </p:spPr>
      </p:pic>
      <p:cxnSp>
        <p:nvCxnSpPr>
          <p:cNvPr id="9" name="Прямая соединительная линия 8"/>
          <p:cNvCxnSpPr/>
          <p:nvPr/>
        </p:nvCxnSpPr>
        <p:spPr>
          <a:xfrm>
            <a:off x="379899" y="1087663"/>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10" name="Прямоугольник 9"/>
          <p:cNvSpPr/>
          <p:nvPr/>
        </p:nvSpPr>
        <p:spPr>
          <a:xfrm>
            <a:off x="2745771" y="393566"/>
            <a:ext cx="5849391" cy="292388"/>
          </a:xfrm>
          <a:prstGeom prst="rect">
            <a:avLst/>
          </a:prstGeom>
        </p:spPr>
        <p:txBody>
          <a:bodyPr wrap="square">
            <a:spAutoFit/>
          </a:bodyPr>
          <a:lstStyle/>
          <a:p>
            <a:pPr algn="r" fontAlgn="auto">
              <a:spcBef>
                <a:spcPts val="0"/>
              </a:spcBef>
              <a:spcAft>
                <a:spcPts val="0"/>
              </a:spcAft>
              <a:defRPr/>
            </a:pPr>
            <a:r>
              <a:rPr lang="ru-RU" sz="1300" dirty="0" smtClean="0">
                <a:solidFill>
                  <a:schemeClr val="tx1">
                    <a:lumMod val="50000"/>
                    <a:lumOff val="50000"/>
                  </a:schemeClr>
                </a:solidFill>
                <a:latin typeface="Tahoma" pitchFamily="34" charset="0"/>
                <a:ea typeface="Tahoma" pitchFamily="34" charset="0"/>
                <a:cs typeface="Tahoma" pitchFamily="34" charset="0"/>
              </a:rPr>
              <a:t>Команда</a:t>
            </a:r>
            <a:endParaRPr lang="en-US" sz="1300" dirty="0">
              <a:solidFill>
                <a:schemeClr val="tx1">
                  <a:lumMod val="50000"/>
                  <a:lumOff val="50000"/>
                </a:schemeClr>
              </a:solidFill>
              <a:latin typeface="Tahoma" pitchFamily="34" charset="0"/>
              <a:ea typeface="Tahoma" pitchFamily="34" charset="0"/>
              <a:cs typeface="Tahoma" pitchFamily="34" charset="0"/>
            </a:endParaRPr>
          </a:p>
        </p:txBody>
      </p:sp>
      <p:cxnSp>
        <p:nvCxnSpPr>
          <p:cNvPr id="37" name="Прямая соединительная линия 36"/>
          <p:cNvCxnSpPr/>
          <p:nvPr/>
        </p:nvCxnSpPr>
        <p:spPr>
          <a:xfrm>
            <a:off x="379899" y="6289186"/>
            <a:ext cx="8215262" cy="0"/>
          </a:xfrm>
          <a:prstGeom prst="line">
            <a:avLst/>
          </a:prstGeom>
          <a:ln w="12700" cmpd="sng">
            <a:solidFill>
              <a:srgbClr val="A6A6A6"/>
            </a:solidFill>
            <a:prstDash val="solid"/>
          </a:ln>
          <a:effectLst/>
        </p:spPr>
        <p:style>
          <a:lnRef idx="2">
            <a:schemeClr val="accent1"/>
          </a:lnRef>
          <a:fillRef idx="0">
            <a:schemeClr val="accent1"/>
          </a:fillRef>
          <a:effectRef idx="1">
            <a:schemeClr val="accent1"/>
          </a:effectRef>
          <a:fontRef idx="minor">
            <a:schemeClr val="tx1"/>
          </a:fontRef>
        </p:style>
      </p:cxnSp>
      <p:sp>
        <p:nvSpPr>
          <p:cNvPr id="43" name="Прямоугольник 42"/>
          <p:cNvSpPr/>
          <p:nvPr/>
        </p:nvSpPr>
        <p:spPr>
          <a:xfrm>
            <a:off x="1608665" y="6294615"/>
            <a:ext cx="7034937" cy="400110"/>
          </a:xfrm>
          <a:prstGeom prst="rect">
            <a:avLst/>
          </a:prstGeom>
        </p:spPr>
        <p:txBody>
          <a:bodyPr wrap="square">
            <a:spAutoFit/>
          </a:bodyPr>
          <a:lstStyle/>
          <a:p>
            <a:pPr algn="r" fontAlgn="auto">
              <a:spcBef>
                <a:spcPts val="0"/>
              </a:spcBef>
              <a:spcAft>
                <a:spcPts val="0"/>
              </a:spcAft>
              <a:defRPr/>
            </a:pPr>
            <a:r>
              <a:rPr lang="ru-RU" sz="1000" dirty="0">
                <a:solidFill>
                  <a:srgbClr val="595959"/>
                </a:solidFill>
                <a:latin typeface="Arial" panose="020B0604020202020204" pitchFamily="34" charset="0"/>
                <a:ea typeface="Tahoma" pitchFamily="34" charset="0"/>
                <a:cs typeface="Arial" panose="020B0604020202020204" pitchFamily="34" charset="0"/>
              </a:rPr>
              <a:t>Ленинский проспект, 38А, Москва, 119334, тел./факс: +7 (495) 500-03-06, 8 800 700 33 03, </a:t>
            </a:r>
            <a:r>
              <a:rPr lang="ru-RU" sz="1000" dirty="0" smtClean="0">
                <a:solidFill>
                  <a:srgbClr val="595959"/>
                </a:solidFill>
                <a:latin typeface="Arial" panose="020B0604020202020204" pitchFamily="34" charset="0"/>
                <a:ea typeface="Tahoma" pitchFamily="34" charset="0"/>
                <a:cs typeface="Arial" panose="020B0604020202020204" pitchFamily="34" charset="0"/>
              </a:rPr>
              <a:t/>
            </a:r>
            <a:br>
              <a:rPr lang="ru-RU" sz="1000" dirty="0" smtClean="0">
                <a:solidFill>
                  <a:srgbClr val="595959"/>
                </a:solidFill>
                <a:latin typeface="Arial" panose="020B0604020202020204" pitchFamily="34" charset="0"/>
                <a:ea typeface="Tahoma" pitchFamily="34" charset="0"/>
                <a:cs typeface="Arial" panose="020B0604020202020204" pitchFamily="34" charset="0"/>
              </a:rPr>
            </a:br>
            <a:r>
              <a:rPr lang="en-US" sz="1000" dirty="0" smtClean="0">
                <a:solidFill>
                  <a:srgbClr val="595959"/>
                </a:solidFill>
                <a:latin typeface="Arial" panose="020B0604020202020204" pitchFamily="34" charset="0"/>
                <a:ea typeface="Tahoma" pitchFamily="34" charset="0"/>
                <a:cs typeface="Arial" panose="020B0604020202020204" pitchFamily="34" charset="0"/>
              </a:rPr>
              <a:t>www.mba.ru</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46" name="Прямоугольник 45"/>
          <p:cNvSpPr/>
          <p:nvPr/>
        </p:nvSpPr>
        <p:spPr>
          <a:xfrm>
            <a:off x="338125" y="6345779"/>
            <a:ext cx="2114681" cy="246221"/>
          </a:xfrm>
          <a:prstGeom prst="rect">
            <a:avLst/>
          </a:prstGeom>
        </p:spPr>
        <p:txBody>
          <a:bodyPr wrap="none">
            <a:spAutoFit/>
          </a:bodyPr>
          <a:lstStyle/>
          <a:p>
            <a:r>
              <a:rPr lang="ru-RU" sz="1000" dirty="0" smtClean="0">
                <a:solidFill>
                  <a:srgbClr val="595959"/>
                </a:solidFill>
                <a:latin typeface="Arial" panose="020B0604020202020204" pitchFamily="34" charset="0"/>
                <a:ea typeface="Tahoma" pitchFamily="34" charset="0"/>
                <a:cs typeface="Arial" panose="020B0604020202020204" pitchFamily="34" charset="0"/>
              </a:rPr>
              <a:t>© </a:t>
            </a:r>
            <a:r>
              <a:rPr lang="en-US" sz="1000" dirty="0" smtClean="0">
                <a:solidFill>
                  <a:srgbClr val="595959"/>
                </a:solidFill>
                <a:latin typeface="Arial" panose="020B0604020202020204" pitchFamily="34" charset="0"/>
                <a:ea typeface="Tahoma" pitchFamily="34" charset="0"/>
                <a:cs typeface="Arial" panose="020B0604020202020204" pitchFamily="34" charset="0"/>
              </a:rPr>
              <a:t>Moscow Business School, </a:t>
            </a:r>
            <a:r>
              <a:rPr lang="ru-RU" sz="1000" dirty="0" smtClean="0">
                <a:solidFill>
                  <a:srgbClr val="595959"/>
                </a:solidFill>
                <a:latin typeface="Arial" panose="020B0604020202020204" pitchFamily="34" charset="0"/>
                <a:ea typeface="Tahoma" pitchFamily="34" charset="0"/>
                <a:cs typeface="Arial" panose="020B0604020202020204" pitchFamily="34" charset="0"/>
              </a:rPr>
              <a:t>201</a:t>
            </a:r>
            <a:r>
              <a:rPr lang="en-US" sz="1000" dirty="0" smtClean="0">
                <a:solidFill>
                  <a:srgbClr val="595959"/>
                </a:solidFill>
                <a:latin typeface="Arial" panose="020B0604020202020204" pitchFamily="34" charset="0"/>
                <a:ea typeface="Tahoma" pitchFamily="34" charset="0"/>
                <a:cs typeface="Arial" panose="020B0604020202020204" pitchFamily="34" charset="0"/>
              </a:rPr>
              <a:t>7</a:t>
            </a:r>
            <a:endParaRPr lang="ru-RU" sz="1000" dirty="0">
              <a:solidFill>
                <a:srgbClr val="595959"/>
              </a:solidFill>
              <a:latin typeface="Arial" panose="020B0604020202020204" pitchFamily="34" charset="0"/>
              <a:ea typeface="Tahoma" pitchFamily="34" charset="0"/>
              <a:cs typeface="Arial" panose="020B0604020202020204" pitchFamily="34" charset="0"/>
            </a:endParaRPr>
          </a:p>
        </p:txBody>
      </p:sp>
      <p:sp>
        <p:nvSpPr>
          <p:cNvPr id="47" name="Прямоугольник 46"/>
          <p:cNvSpPr/>
          <p:nvPr/>
        </p:nvSpPr>
        <p:spPr>
          <a:xfrm>
            <a:off x="379899" y="1354546"/>
            <a:ext cx="8215262" cy="954107"/>
          </a:xfrm>
          <a:prstGeom prst="rect">
            <a:avLst/>
          </a:prstGeom>
        </p:spPr>
        <p:txBody>
          <a:bodyPr wrap="square">
            <a:spAutoFit/>
          </a:bodyPr>
          <a:lstStyle/>
          <a:p>
            <a:r>
              <a:rPr lang="ru-RU" sz="1400" dirty="0" smtClean="0"/>
              <a:t>Оплата труда мастеров - сдельно-прогрессивная, т.е. выработка работнику в пределах норм оплачивается по установленным расценкам, а сверх норм по повышенным сдельным расценкам (+20%). </a:t>
            </a:r>
          </a:p>
          <a:p>
            <a:r>
              <a:rPr lang="ru-RU" sz="1400" dirty="0" smtClean="0"/>
              <a:t>Оплата труда директора, администратора и уборщицы - прямая сдельная, т.е. заработная плата устанавливается по заранее установленной расценке.</a:t>
            </a:r>
            <a:endParaRPr lang="ru-RU" sz="1400" dirty="0"/>
          </a:p>
        </p:txBody>
      </p:sp>
      <p:sp>
        <p:nvSpPr>
          <p:cNvPr id="49" name="Прямоугольник 48"/>
          <p:cNvSpPr/>
          <p:nvPr/>
        </p:nvSpPr>
        <p:spPr>
          <a:xfrm>
            <a:off x="7038675" y="6075583"/>
            <a:ext cx="1604927" cy="184666"/>
          </a:xfrm>
          <a:prstGeom prst="rect">
            <a:avLst/>
          </a:prstGeom>
        </p:spPr>
        <p:txBody>
          <a:bodyPr wrap="none">
            <a:spAutoFit/>
          </a:bodyPr>
          <a:lstStyle/>
          <a:p>
            <a:pPr algn="r"/>
            <a:r>
              <a:rPr lang="en-US" sz="600" dirty="0" smtClean="0">
                <a:solidFill>
                  <a:schemeClr val="bg1">
                    <a:lumMod val="50000"/>
                  </a:schemeClr>
                </a:solidFill>
                <a:latin typeface="Arial" panose="020B0604020202020204" pitchFamily="34" charset="0"/>
                <a:cs typeface="Arial" panose="020B0604020202020204" pitchFamily="34" charset="0"/>
              </a:rPr>
              <a:t>https</a:t>
            </a:r>
            <a:r>
              <a:rPr lang="en-US" sz="600" dirty="0">
                <a:solidFill>
                  <a:schemeClr val="bg1">
                    <a:lumMod val="50000"/>
                  </a:schemeClr>
                </a:solidFill>
                <a:latin typeface="Arial" panose="020B0604020202020204" pitchFamily="34" charset="0"/>
                <a:cs typeface="Arial" panose="020B0604020202020204" pitchFamily="34" charset="0"/>
              </a:rPr>
              <a:t>://mediaspy.ru/post.php?id=2187646</a:t>
            </a:r>
            <a:endParaRPr lang="ru-RU" sz="600" dirty="0">
              <a:solidFill>
                <a:schemeClr val="bg1">
                  <a:lumMod val="50000"/>
                </a:schemeClr>
              </a:solidFill>
              <a:latin typeface="Arial" panose="020B0604020202020204" pitchFamily="34" charset="0"/>
              <a:cs typeface="Arial" panose="020B0604020202020204" pitchFamily="34" charset="0"/>
            </a:endParaRPr>
          </a:p>
        </p:txBody>
      </p:sp>
      <p:pic>
        <p:nvPicPr>
          <p:cNvPr id="12" name="Рисунок 11" descr="кадровый.png"/>
          <p:cNvPicPr>
            <a:picLocks noChangeAspect="1"/>
          </p:cNvPicPr>
          <p:nvPr/>
        </p:nvPicPr>
        <p:blipFill>
          <a:blip r:embed="rId4"/>
          <a:stretch>
            <a:fillRect/>
          </a:stretch>
        </p:blipFill>
        <p:spPr>
          <a:xfrm>
            <a:off x="1351456" y="3014543"/>
            <a:ext cx="5687219" cy="1705213"/>
          </a:xfrm>
          <a:prstGeom prst="rect">
            <a:avLst/>
          </a:prstGeom>
        </p:spPr>
      </p:pic>
    </p:spTree>
    <p:extLst>
      <p:ext uri="{BB962C8B-B14F-4D97-AF65-F5344CB8AC3E}">
        <p14:creationId xmlns:p14="http://schemas.microsoft.com/office/powerpoint/2010/main" xmlns="" val="276951239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3520</TotalTime>
  <Words>895</Words>
  <Application>Microsoft Office PowerPoint</Application>
  <PresentationFormat>Экран (4:3)</PresentationFormat>
  <Paragraphs>82</Paragraphs>
  <Slides>10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Пользователь</cp:lastModifiedBy>
  <cp:revision>342</cp:revision>
  <dcterms:created xsi:type="dcterms:W3CDTF">2012-03-15T07:34:45Z</dcterms:created>
  <dcterms:modified xsi:type="dcterms:W3CDTF">2020-02-13T21:04:12Z</dcterms:modified>
</cp:coreProperties>
</file>